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3" r:id="rId3"/>
    <p:sldId id="280" r:id="rId4"/>
    <p:sldId id="279" r:id="rId5"/>
    <p:sldId id="269" r:id="rId6"/>
    <p:sldId id="282" r:id="rId7"/>
    <p:sldId id="260" r:id="rId8"/>
    <p:sldId id="268" r:id="rId9"/>
    <p:sldId id="261" r:id="rId10"/>
    <p:sldId id="283" r:id="rId11"/>
    <p:sldId id="271" r:id="rId12"/>
    <p:sldId id="263" r:id="rId13"/>
    <p:sldId id="26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518" y="-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110E4-BC61-4BB1-9425-A681892D4120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CC6E2-066A-48E1-BD25-F1E3F5237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4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5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5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CC6E2-066A-48E1-BD25-F1E3F5237D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D299-374E-4CE0-8480-916473CDC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91FFC-89D9-450E-AED6-472B609EE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2585A-B9E2-42C3-8D2A-974775D2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F6BAB-D0C4-40D9-9E28-39DDE000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750A0-F0FC-4DA4-923F-8B5FAF43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CE1B-B840-4F72-AF52-6F987A63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46F72-026A-459E-A2A5-C1A181A7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E26A-3012-4FD7-A245-62E1E1AF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2ACDB-9199-432A-BDEF-8139B536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635B4-406A-40A3-85F8-F6D39E4D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3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FD39A-D18F-447B-A382-125CA2F8F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56F4A-DE69-4C4D-8B11-D89C72070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E3A8C-2261-4998-AC26-490C38B5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87F91-03F9-4008-B34A-57DD118F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C0EB0-5530-41A3-9A49-6C27B8D7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5C14-400A-4B8C-B4CB-AD711D30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5288E-AF22-48FE-94DD-B817B434D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2322E-083F-447B-B525-A049818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6534-4C1E-4230-886A-F42DECD1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4D425-AB8A-45B5-9C11-1CD7F045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B2CC-6599-4CA3-9CA4-74AB22A6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3AA03-2917-43F3-BFB4-9EEC25B2A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1BFA2-0636-44A5-98FE-995351FD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C6299-B5A1-4BFC-93B2-6BADCCB3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F4A60-8DCE-4AD2-B9CA-DBE797BD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3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3AE-6BE2-4DCF-88A0-1DE67F0B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874F-15EC-4F76-8BAD-F75904AEB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678F0-9031-4835-B0C4-79F2A4CB8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B3B55-30E9-4877-B247-2980609E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BA274-2D5A-4734-881C-E4F3F05C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01EE2-9327-4D87-B12C-1E26055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D1D6-A322-4978-A2A6-A0A98D82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2D1A7-B59F-477D-84FF-962768F7F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ADF35-4BCA-4D75-ACE5-5C248ED5E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123BB-50BC-4DA8-8CA8-E0F1DA820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BBB23-CAC7-45D8-90C3-AF8DFD41B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F9A34-A54B-45C4-A94A-3917610B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092EBD-7ABE-431C-8679-9592F3E0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D98D5-AE14-4C8B-B4BA-8C8099EE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9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5A2F-8983-46F0-8BCF-D6CB4BAC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C718C-2232-4EB8-8A8A-42C6C30E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87657-0A09-478E-A28C-C24CB467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0EFDE-C715-4539-BB39-E14D922E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E8EB9-B6AA-485D-828B-1FF83BC8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83F3A-FD79-4129-9B96-CDF90D15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EC9EF-FE2E-44B4-8C01-FCC43AA7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0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11C6-6E8C-4CB9-B432-3883F6E1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BA0E-A82E-4DA3-9C55-D6476C49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BCE8-FE8F-46A1-8D1B-30C20A3B8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58EEC-C9A4-405C-A9A9-2212E86F4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4E6E4-8927-467C-BFC5-F0764694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69A61-9899-411E-842F-8C044F75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6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6AC4E-A983-478E-917C-821F5B1B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4C5A6-F8DD-49B5-90CB-90E063519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44D25-28F8-40A6-90D3-DB9E14DBA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29FC2-40A7-49B4-ADAE-164BA474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BBA84-670E-4999-9BD9-4A2F3A4E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C588C-55AA-4204-B95F-01B4388B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3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7DC98-EEC9-4B77-B576-AC6F1DB6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F4837-3526-4D79-AF8A-BFAE2925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80F01-56BB-4C07-B225-37F96482D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C5931-91C0-4513-AEA4-8FAD5CE5EA0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841C4-9264-4E2C-B422-ED8247341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DD083-B04D-4700-ADC6-B929FB268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8819-BD1C-46F4-A8FC-DF40825D2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3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58FD-5FAE-4B38-9156-1B98E544B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6553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Developing a model system using </a:t>
            </a:r>
            <a:r>
              <a:rPr lang="en-US" sz="4400" b="1" i="1" dirty="0"/>
              <a:t>Azotobacter </a:t>
            </a:r>
            <a:r>
              <a:rPr lang="en-US" sz="4400" b="1" i="1" dirty="0" err="1"/>
              <a:t>vinelandii</a:t>
            </a:r>
            <a:r>
              <a:rPr lang="en-US" sz="4400" b="1" i="1" dirty="0"/>
              <a:t> </a:t>
            </a:r>
            <a:r>
              <a:rPr lang="en-US" sz="4400" b="1" dirty="0"/>
              <a:t>to investigate the evolution of nitrogen fixation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76CB5-914F-4E7F-A243-51CE9253A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999" y="3054780"/>
            <a:ext cx="9144000" cy="1421970"/>
          </a:xfrm>
        </p:spPr>
        <p:txBody>
          <a:bodyPr>
            <a:normAutofit/>
          </a:bodyPr>
          <a:lstStyle/>
          <a:p>
            <a:r>
              <a:rPr lang="en-US" sz="2800" dirty="0"/>
              <a:t>Brooke Carruthers</a:t>
            </a:r>
          </a:p>
          <a:p>
            <a:r>
              <a:rPr lang="en-US" dirty="0"/>
              <a:t>Dr. </a:t>
            </a:r>
            <a:r>
              <a:rPr lang="en-US" dirty="0" err="1"/>
              <a:t>Betül</a:t>
            </a:r>
            <a:r>
              <a:rPr lang="en-US" dirty="0"/>
              <a:t> </a:t>
            </a:r>
            <a:r>
              <a:rPr lang="en-US" dirty="0" err="1"/>
              <a:t>Kaçar</a:t>
            </a:r>
            <a:r>
              <a:rPr lang="en-US" dirty="0"/>
              <a:t>, Dr. Amanda K Garcia</a:t>
            </a:r>
          </a:p>
          <a:p>
            <a:r>
              <a:rPr lang="en-US" dirty="0"/>
              <a:t>AZ NASA Space Grant Symposium 04/17/21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70355-D4FF-4A35-82FA-1A201879C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445" y="4787377"/>
            <a:ext cx="1163621" cy="18009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B2F6C9-B6D3-47CC-B9D4-3E5B941B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02" y="4912233"/>
            <a:ext cx="1591194" cy="16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61F16-A0DD-4F9D-99AA-47BD7047D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162" y="5010870"/>
            <a:ext cx="1366543" cy="1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2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3D3DE-9043-4213-9BA2-58D167A0C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" t="23441" r="36371" b="34732"/>
          <a:stretch/>
        </p:blipFill>
        <p:spPr>
          <a:xfrm>
            <a:off x="205522" y="1032388"/>
            <a:ext cx="11780956" cy="4671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202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6BC7-135A-49EA-85D2-94028FFD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12" y="740284"/>
            <a:ext cx="2944660" cy="1325563"/>
          </a:xfrm>
        </p:spPr>
        <p:txBody>
          <a:bodyPr/>
          <a:lstStyle/>
          <a:p>
            <a:pPr algn="ctr"/>
            <a:r>
              <a:rPr lang="en-US" dirty="0"/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8A9C-2280-4D04-A881-44D56449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540" y="2158087"/>
            <a:ext cx="6709405" cy="16657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We can infer ancestral nitrogenases and engineer them in modern microbes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We now have a protocol to assess the ancestral enzyme activity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Graphic 12" descr="Four test tubes in a row, partly filled with liquid">
            <a:extLst>
              <a:ext uri="{FF2B5EF4-FFF2-40B4-BE49-F238E27FC236}">
                <a16:creationId xmlns:a16="http://schemas.microsoft.com/office/drawing/2014/main" id="{E221F3E5-DA77-4771-8EC1-07AAB90B8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5848" y="3967609"/>
            <a:ext cx="3181998" cy="3181998"/>
          </a:xfrm>
          <a:prstGeom prst="rect">
            <a:avLst/>
          </a:prstGeom>
        </p:spPr>
      </p:pic>
      <p:pic>
        <p:nvPicPr>
          <p:cNvPr id="15" name="Graphic 14" descr="A collection of circles in various sizes and patterns">
            <a:extLst>
              <a:ext uri="{FF2B5EF4-FFF2-40B4-BE49-F238E27FC236}">
                <a16:creationId xmlns:a16="http://schemas.microsoft.com/office/drawing/2014/main" id="{D368E252-B1EE-41AA-BCBD-A077B958B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80120" y="-84260"/>
            <a:ext cx="2790172" cy="2790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167E20-00CE-4ADC-BE22-62C495DA0A47}"/>
              </a:ext>
            </a:extLst>
          </p:cNvPr>
          <p:cNvSpPr/>
          <p:nvPr/>
        </p:nvSpPr>
        <p:spPr>
          <a:xfrm>
            <a:off x="2741293" y="4152089"/>
            <a:ext cx="6569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Next = </a:t>
            </a:r>
            <a:r>
              <a:rPr lang="en-US" sz="3200" b="1" dirty="0">
                <a:solidFill>
                  <a:schemeClr val="tx1">
                    <a:alpha val="80000"/>
                  </a:schemeClr>
                </a:solidFill>
              </a:rPr>
              <a:t>Implement growth protocol to study ancestral nitrogenases</a:t>
            </a:r>
          </a:p>
        </p:txBody>
      </p:sp>
    </p:spTree>
    <p:extLst>
      <p:ext uri="{BB962C8B-B14F-4D97-AF65-F5344CB8AC3E}">
        <p14:creationId xmlns:p14="http://schemas.microsoft.com/office/powerpoint/2010/main" val="2496847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A1EA0815-FEBD-4598-AF8B-7EB77C1EB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3068" y="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6B4C0-20A3-45DC-AC39-4ADDF221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14" y="4202819"/>
            <a:ext cx="9653719" cy="1960716"/>
          </a:xfrm>
        </p:spPr>
        <p:txBody>
          <a:bodyPr>
            <a:normAutofit/>
          </a:bodyPr>
          <a:lstStyle/>
          <a:p>
            <a:r>
              <a:rPr lang="en-US" sz="3200" b="1" dirty="0"/>
              <a:t>Investigations of ancestral nitrogenases can inform our understanding of early Earth and of nitrogen cycling on other extraterrestrial bodies.</a:t>
            </a:r>
          </a:p>
        </p:txBody>
      </p:sp>
    </p:spTree>
    <p:extLst>
      <p:ext uri="{BB962C8B-B14F-4D97-AF65-F5344CB8AC3E}">
        <p14:creationId xmlns:p14="http://schemas.microsoft.com/office/powerpoint/2010/main" val="1294969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atellite dish under a starry night sky">
            <a:extLst>
              <a:ext uri="{FF2B5EF4-FFF2-40B4-BE49-F238E27FC236}">
                <a16:creationId xmlns:a16="http://schemas.microsoft.com/office/drawing/2014/main" id="{D06094E6-2179-4345-8ECD-50AA9F734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9274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72B75D-AA09-472A-A532-98D429B8E762}"/>
              </a:ext>
            </a:extLst>
          </p:cNvPr>
          <p:cNvSpPr/>
          <p:nvPr/>
        </p:nvSpPr>
        <p:spPr>
          <a:xfrm>
            <a:off x="6952114" y="5119590"/>
            <a:ext cx="3783366" cy="1241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91E1F-5D21-434F-8F8F-AF9E55BB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534" y="5243308"/>
            <a:ext cx="987112" cy="99452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3406CA2-058C-4759-90DC-4D621A32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60" y="5269117"/>
            <a:ext cx="942941" cy="9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80C51D-96ED-4FE4-97AB-121B3C76DA4C}"/>
              </a:ext>
            </a:extLst>
          </p:cNvPr>
          <p:cNvSpPr/>
          <p:nvPr/>
        </p:nvSpPr>
        <p:spPr>
          <a:xfrm>
            <a:off x="5671533" y="476827"/>
            <a:ext cx="5889096" cy="4419600"/>
          </a:xfrm>
          <a:prstGeom prst="rect">
            <a:avLst/>
          </a:prstGeom>
          <a:solidFill>
            <a:schemeClr val="bg2">
              <a:lumMod val="1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76185D-F0DD-4BF6-A585-35A3288F1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234" y="5138201"/>
            <a:ext cx="778413" cy="12047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0113-5878-4E7F-836F-A93265F79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960" y="1908666"/>
            <a:ext cx="5296086" cy="25767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NASA Space Grant Consortium</a:t>
            </a:r>
          </a:p>
          <a:p>
            <a:r>
              <a:rPr lang="en-US" dirty="0" err="1">
                <a:solidFill>
                  <a:srgbClr val="FFFFFF"/>
                </a:solidFill>
              </a:rPr>
              <a:t>Betül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Kaçar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</a:rPr>
              <a:t>Amanda Garcia</a:t>
            </a:r>
          </a:p>
          <a:p>
            <a:r>
              <a:rPr lang="en-US" dirty="0">
                <a:solidFill>
                  <a:srgbClr val="FFFFFF"/>
                </a:solidFill>
              </a:rPr>
              <a:t>Alex </a:t>
            </a:r>
            <a:r>
              <a:rPr lang="en-US" dirty="0" err="1">
                <a:solidFill>
                  <a:srgbClr val="FFFFFF"/>
                </a:solidFill>
              </a:rPr>
              <a:t>Rivier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</a:rPr>
              <a:t>Kaçar</a:t>
            </a:r>
            <a:r>
              <a:rPr lang="en-US" dirty="0">
                <a:solidFill>
                  <a:srgbClr val="FFFFFF"/>
                </a:solidFill>
              </a:rPr>
              <a:t> Lab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002BA-5994-4159-822A-F6D78094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98" y="595652"/>
            <a:ext cx="4681721" cy="98495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Acknowledgements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4169AB-F96C-47E6-A1A7-4CD4C82929F0}"/>
              </a:ext>
            </a:extLst>
          </p:cNvPr>
          <p:cNvCxnSpPr/>
          <p:nvPr/>
        </p:nvCxnSpPr>
        <p:spPr>
          <a:xfrm>
            <a:off x="6687757" y="1525907"/>
            <a:ext cx="397249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2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tellite dish under a starry night sky">
            <a:extLst>
              <a:ext uri="{FF2B5EF4-FFF2-40B4-BE49-F238E27FC236}">
                <a16:creationId xmlns:a16="http://schemas.microsoft.com/office/drawing/2014/main" id="{391AA138-569B-4ABF-8495-AFC80D242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9274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966F2B-5109-4B58-8CC3-3868D80EBB2F}"/>
              </a:ext>
            </a:extLst>
          </p:cNvPr>
          <p:cNvSpPr/>
          <p:nvPr/>
        </p:nvSpPr>
        <p:spPr>
          <a:xfrm>
            <a:off x="3384550" y="1704142"/>
            <a:ext cx="5549900" cy="3168651"/>
          </a:xfrm>
          <a:prstGeom prst="rect">
            <a:avLst/>
          </a:prstGeom>
          <a:solidFill>
            <a:schemeClr val="bg2">
              <a:lumMod val="1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8DAA28-C633-4C2B-8308-781C4BF8A5D2}"/>
              </a:ext>
            </a:extLst>
          </p:cNvPr>
          <p:cNvSpPr txBox="1">
            <a:spLocks/>
          </p:cNvSpPr>
          <p:nvPr/>
        </p:nvSpPr>
        <p:spPr>
          <a:xfrm>
            <a:off x="4132986" y="2278818"/>
            <a:ext cx="4145385" cy="105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DACBAA-9AD4-4E73-9798-681E0A5AAE09}"/>
              </a:ext>
            </a:extLst>
          </p:cNvPr>
          <p:cNvSpPr txBox="1">
            <a:spLocks/>
          </p:cNvSpPr>
          <p:nvPr/>
        </p:nvSpPr>
        <p:spPr>
          <a:xfrm>
            <a:off x="4494075" y="3622117"/>
            <a:ext cx="3423208" cy="100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i="1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833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D60A8-48E4-453B-9BC1-0D17944D7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F9DE8-3DEE-4269-B1D6-01A0E8E9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562" y="5515897"/>
            <a:ext cx="9401851" cy="877529"/>
          </a:xfrm>
          <a:noFill/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Astrobiology &amp; The Search for Biosignatures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934241-6E43-40E6-8BF2-0326C8CC55B3}"/>
              </a:ext>
            </a:extLst>
          </p:cNvPr>
          <p:cNvSpPr/>
          <p:nvPr/>
        </p:nvSpPr>
        <p:spPr>
          <a:xfrm>
            <a:off x="4573844" y="1442272"/>
            <a:ext cx="3347884" cy="31192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tx1"/>
                </a:solidFill>
              </a:rPr>
              <a:t>N</a:t>
            </a:r>
            <a:r>
              <a:rPr lang="en-US" sz="11500" baseline="-25000" dirty="0">
                <a:solidFill>
                  <a:schemeClr val="tx1"/>
                </a:solidFill>
              </a:rPr>
              <a:t>2</a:t>
            </a:r>
            <a:endParaRPr lang="en-US" sz="1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F0E66-EA7A-41D5-9A1E-FD37483B3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2" t="7144" r="13923" b="11167"/>
          <a:stretch/>
        </p:blipFill>
        <p:spPr>
          <a:xfrm rot="13746706">
            <a:off x="8508403" y="4637774"/>
            <a:ext cx="1194712" cy="1375968"/>
          </a:xfrm>
          <a:prstGeom prst="rect">
            <a:avLst/>
          </a:prstGeom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A3C9A641-F12B-4A6F-9FB7-B68625C1CE44}"/>
              </a:ext>
            </a:extLst>
          </p:cNvPr>
          <p:cNvSpPr/>
          <p:nvPr/>
        </p:nvSpPr>
        <p:spPr>
          <a:xfrm rot="21372888">
            <a:off x="8047083" y="1050944"/>
            <a:ext cx="1485843" cy="2506175"/>
          </a:xfrm>
          <a:prstGeom prst="curvedRightArrow">
            <a:avLst>
              <a:gd name="adj1" fmla="val 1373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7C361-0720-4762-B87B-22788F72D9A4}"/>
              </a:ext>
            </a:extLst>
          </p:cNvPr>
          <p:cNvSpPr txBox="1"/>
          <p:nvPr/>
        </p:nvSpPr>
        <p:spPr>
          <a:xfrm>
            <a:off x="6878131" y="3939071"/>
            <a:ext cx="170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Nitrogenase enzyme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2EB99-01CC-47CC-BD05-C561A8C2AC99}"/>
              </a:ext>
            </a:extLst>
          </p:cNvPr>
          <p:cNvSpPr txBox="1"/>
          <p:nvPr/>
        </p:nvSpPr>
        <p:spPr>
          <a:xfrm>
            <a:off x="9659275" y="734526"/>
            <a:ext cx="1398947" cy="73868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</a:t>
            </a:r>
            <a:r>
              <a:rPr lang="en-US" sz="2800" baseline="-25000" dirty="0"/>
              <a:t>2</a:t>
            </a:r>
            <a:r>
              <a:rPr lang="en-US" dirty="0"/>
              <a:t>(g)</a:t>
            </a:r>
            <a:endParaRPr lang="en-US" sz="2400" dirty="0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070E4621-8102-4A18-920E-FBFA7BCD3FFA}"/>
              </a:ext>
            </a:extLst>
          </p:cNvPr>
          <p:cNvSpPr/>
          <p:nvPr/>
        </p:nvSpPr>
        <p:spPr>
          <a:xfrm rot="5400000">
            <a:off x="10147706" y="3632292"/>
            <a:ext cx="377823" cy="4774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38C0-21E0-4577-94ED-3AEEDF8A0512}"/>
              </a:ext>
            </a:extLst>
          </p:cNvPr>
          <p:cNvSpPr txBox="1"/>
          <p:nvPr/>
        </p:nvSpPr>
        <p:spPr>
          <a:xfrm>
            <a:off x="9781514" y="2833926"/>
            <a:ext cx="1123642" cy="6491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NH</a:t>
            </a:r>
            <a:r>
              <a:rPr lang="en-US" sz="2400" baseline="-25000" dirty="0"/>
              <a:t>3 </a:t>
            </a:r>
            <a:endParaRPr lang="en-US" sz="2400" dirty="0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71112723-0F58-4A7E-B12E-92137CAAE9EC}"/>
              </a:ext>
            </a:extLst>
          </p:cNvPr>
          <p:cNvSpPr/>
          <p:nvPr/>
        </p:nvSpPr>
        <p:spPr>
          <a:xfrm rot="5400000">
            <a:off x="10152436" y="3980765"/>
            <a:ext cx="377823" cy="4774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F64B50E-F5A2-4636-AD77-89A937F79551}"/>
              </a:ext>
            </a:extLst>
          </p:cNvPr>
          <p:cNvSpPr/>
          <p:nvPr/>
        </p:nvSpPr>
        <p:spPr>
          <a:xfrm rot="5400000">
            <a:off x="10157166" y="4329239"/>
            <a:ext cx="377823" cy="4774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6" descr="Get Started And Grow - Plant Growing Transparent Clipart (#2180947) -  PinClipart">
            <a:extLst>
              <a:ext uri="{FF2B5EF4-FFF2-40B4-BE49-F238E27FC236}">
                <a16:creationId xmlns:a16="http://schemas.microsoft.com/office/drawing/2014/main" id="{5ABC701B-11EA-42D7-8856-1BE9F1F1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5" b="89901" l="5682" r="92841">
                        <a14:foregroundMark x1="5795" y1="21358" x2="9659" y2="28146"/>
                        <a14:foregroundMark x1="57159" y1="9851" x2="57841" y2="5877"/>
                        <a14:foregroundMark x1="89205" y1="22682" x2="92841" y2="19371"/>
                        <a14:foregroundMark x1="51136" y1="43874" x2="53864" y2="4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4" y="4918450"/>
            <a:ext cx="1288568" cy="176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9707DB-A331-479E-9FC1-E23EBFBFC190}"/>
              </a:ext>
            </a:extLst>
          </p:cNvPr>
          <p:cNvSpPr txBox="1"/>
          <p:nvPr/>
        </p:nvSpPr>
        <p:spPr>
          <a:xfrm>
            <a:off x="8529715" y="1820065"/>
            <a:ext cx="170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Biological            N-fixation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D2314BC-1DDF-4FE9-8698-E4571505D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5591">
            <a:off x="10787925" y="4924851"/>
            <a:ext cx="1376163" cy="1149264"/>
          </a:xfrm>
          <a:prstGeom prst="rect">
            <a:avLst/>
          </a:prstGeom>
        </p:spPr>
      </p:pic>
      <p:pic>
        <p:nvPicPr>
          <p:cNvPr id="16" name="Picture 4" descr="Nitrogenase - Wikipedia">
            <a:extLst>
              <a:ext uri="{FF2B5EF4-FFF2-40B4-BE49-F238E27FC236}">
                <a16:creationId xmlns:a16="http://schemas.microsoft.com/office/drawing/2014/main" id="{1DD3163A-2642-4FB3-9E14-06E4616DA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t="8121" r="24873" b="12555"/>
          <a:stretch/>
        </p:blipFill>
        <p:spPr bwMode="auto">
          <a:xfrm rot="687921">
            <a:off x="6721383" y="330086"/>
            <a:ext cx="2350147" cy="37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5401D9E-C347-468D-8DB5-D18261B22CDC}"/>
              </a:ext>
            </a:extLst>
          </p:cNvPr>
          <p:cNvSpPr/>
          <p:nvPr/>
        </p:nvSpPr>
        <p:spPr>
          <a:xfrm>
            <a:off x="705327" y="566033"/>
            <a:ext cx="4984955" cy="213538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Nitrogen fixation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is an ancient and essential process for life on Earth</a:t>
            </a:r>
            <a:endParaRPr lang="en-US" sz="3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E45157-92F3-4A17-9F3C-E6C75A1B4C09}"/>
              </a:ext>
            </a:extLst>
          </p:cNvPr>
          <p:cNvSpPr/>
          <p:nvPr/>
        </p:nvSpPr>
        <p:spPr>
          <a:xfrm>
            <a:off x="613158" y="3358056"/>
            <a:ext cx="5695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Makes N available to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Mediator between biotic and abiotic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Evolution of N-fixation transformed the planet </a:t>
            </a:r>
            <a:r>
              <a:rPr lang="en-US" sz="2800" b="1" dirty="0">
                <a:sym typeface="Wingdings" panose="05000000000000000000" pitchFamily="2" charset="2"/>
              </a:rPr>
              <a:t>and </a:t>
            </a:r>
            <a:r>
              <a:rPr lang="en-US" sz="2800" dirty="0">
                <a:sym typeface="Wingdings" panose="05000000000000000000" pitchFamily="2" charset="2"/>
              </a:rPr>
              <a:t>life on Earth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161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eologists Find Remnants of Early Earth's Crust in Canada | Geology,  Geoscience | Sci-News.com">
            <a:extLst>
              <a:ext uri="{FF2B5EF4-FFF2-40B4-BE49-F238E27FC236}">
                <a16:creationId xmlns:a16="http://schemas.microsoft.com/office/drawing/2014/main" id="{5E20AE95-9993-4D42-AC92-6A4CB5D0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7" y="-6948"/>
            <a:ext cx="6960105" cy="686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DF9AF5-6CBE-4662-9556-38D067FDC511}"/>
              </a:ext>
            </a:extLst>
          </p:cNvPr>
          <p:cNvSpPr/>
          <p:nvPr/>
        </p:nvSpPr>
        <p:spPr>
          <a:xfrm>
            <a:off x="7299715" y="1855866"/>
            <a:ext cx="415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did early life fix nitrogen in an early Earth environment?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5079C-28A5-4399-9A6B-FC8FD59135AA}"/>
              </a:ext>
            </a:extLst>
          </p:cNvPr>
          <p:cNvSpPr/>
          <p:nvPr/>
        </p:nvSpPr>
        <p:spPr>
          <a:xfrm>
            <a:off x="7400771" y="4065327"/>
            <a:ext cx="4051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sym typeface="Wingdings" panose="05000000000000000000" pitchFamily="2" charset="2"/>
              </a:rPr>
              <a:t>What biosignatures did this produce?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075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26B9-CCB5-43FB-868F-93D6F5CB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737" y="1338324"/>
            <a:ext cx="10156526" cy="475850"/>
          </a:xfrm>
        </p:spPr>
        <p:txBody>
          <a:bodyPr>
            <a:normAutofit/>
          </a:bodyPr>
          <a:lstStyle/>
          <a:p>
            <a:r>
              <a:rPr lang="en-US" sz="2400" dirty="0"/>
              <a:t>Engineer ancestral genes in modern microbes so they behave like ancient life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E51FFF-A68F-49EA-BEE3-8246A1E7F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55680" b="67909"/>
          <a:stretch/>
        </p:blipFill>
        <p:spPr bwMode="auto">
          <a:xfrm>
            <a:off x="769064" y="4056616"/>
            <a:ext cx="4347944" cy="18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A69FB47-3066-47F9-8A5E-46318A341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270" y="2143158"/>
            <a:ext cx="2957453" cy="283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t's the End of the Gene As We Know It - Issue 68: Context - Nautilus">
            <a:extLst>
              <a:ext uri="{FF2B5EF4-FFF2-40B4-BE49-F238E27FC236}">
                <a16:creationId xmlns:a16="http://schemas.microsoft.com/office/drawing/2014/main" id="{183727E2-EE18-4BE4-B7AB-B79D8EB23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6088" r="46693" b="7577"/>
          <a:stretch/>
        </p:blipFill>
        <p:spPr bwMode="auto">
          <a:xfrm>
            <a:off x="4140863" y="2601082"/>
            <a:ext cx="1417018" cy="14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Up 17">
            <a:extLst>
              <a:ext uri="{FF2B5EF4-FFF2-40B4-BE49-F238E27FC236}">
                <a16:creationId xmlns:a16="http://schemas.microsoft.com/office/drawing/2014/main" id="{DAE69D6A-D07E-4EC8-A9CF-A4E377600778}"/>
              </a:ext>
            </a:extLst>
          </p:cNvPr>
          <p:cNvSpPr/>
          <p:nvPr/>
        </p:nvSpPr>
        <p:spPr>
          <a:xfrm>
            <a:off x="4350969" y="4040809"/>
            <a:ext cx="417839" cy="483486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4323CC-CC3A-45A9-A7A6-ABD23C18EE90}"/>
              </a:ext>
            </a:extLst>
          </p:cNvPr>
          <p:cNvSpPr txBox="1"/>
          <p:nvPr/>
        </p:nvSpPr>
        <p:spPr>
          <a:xfrm>
            <a:off x="5620345" y="2212617"/>
            <a:ext cx="255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Genetic Engineering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BEB8D-A6A7-4166-9A93-9AA41377B8FF}"/>
              </a:ext>
            </a:extLst>
          </p:cNvPr>
          <p:cNvSpPr txBox="1"/>
          <p:nvPr/>
        </p:nvSpPr>
        <p:spPr>
          <a:xfrm>
            <a:off x="1078067" y="2244067"/>
            <a:ext cx="2957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Inferred sequence coding for an ancestral enzyme is synthesized</a:t>
            </a:r>
          </a:p>
        </p:txBody>
      </p:sp>
      <p:pic>
        <p:nvPicPr>
          <p:cNvPr id="10250" name="Picture 10" descr="Wavy Black Arrow Symbol Png - Transparent Background Wavy Arrow Clipart  (#431654) - PinClipart">
            <a:extLst>
              <a:ext uri="{FF2B5EF4-FFF2-40B4-BE49-F238E27FC236}">
                <a16:creationId xmlns:a16="http://schemas.microsoft.com/office/drawing/2014/main" id="{2988F4B5-B083-47E9-A0DF-24F74FB9B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3" b="89431" l="5341" r="92614">
                        <a14:foregroundMark x1="89886" y1="46951" x2="92614" y2="47967"/>
                        <a14:foregroundMark x1="6023" y1="44512" x2="8977" y2="53455"/>
                        <a14:foregroundMark x1="8977" y1="53455" x2="8977" y2="57927"/>
                        <a14:foregroundMark x1="5568" y1="41260" x2="5341" y2="56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46" y="2662241"/>
            <a:ext cx="2551725" cy="8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18132B-1C55-46E2-A59F-A66940E8A5DC}"/>
              </a:ext>
            </a:extLst>
          </p:cNvPr>
          <p:cNvSpPr txBox="1"/>
          <p:nvPr/>
        </p:nvSpPr>
        <p:spPr>
          <a:xfrm>
            <a:off x="7611926" y="5116057"/>
            <a:ext cx="4502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Organism: </a:t>
            </a:r>
            <a:r>
              <a:rPr lang="en-US" sz="2800" b="1" i="1" dirty="0"/>
              <a:t>Azotobacter </a:t>
            </a:r>
            <a:r>
              <a:rPr lang="en-US" sz="2800" b="1" i="1" dirty="0" err="1"/>
              <a:t>vinelandii</a:t>
            </a:r>
            <a:endParaRPr lang="en-US" sz="2800" b="1" i="1" dirty="0"/>
          </a:p>
          <a:p>
            <a:pPr algn="ctr"/>
            <a:r>
              <a:rPr lang="en-US" sz="2400" dirty="0"/>
              <a:t>(Nitrogen-fixing)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66E584-C239-43DB-8818-16E64868122A}"/>
              </a:ext>
            </a:extLst>
          </p:cNvPr>
          <p:cNvSpPr/>
          <p:nvPr/>
        </p:nvSpPr>
        <p:spPr>
          <a:xfrm>
            <a:off x="1560838" y="245780"/>
            <a:ext cx="9070324" cy="7535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21842-983C-4114-A64B-7514D6B9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914" y="275608"/>
            <a:ext cx="7034371" cy="7092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 new approach to study ancient life</a:t>
            </a:r>
          </a:p>
        </p:txBody>
      </p:sp>
    </p:spTree>
    <p:extLst>
      <p:ext uri="{BB962C8B-B14F-4D97-AF65-F5344CB8AC3E}">
        <p14:creationId xmlns:p14="http://schemas.microsoft.com/office/powerpoint/2010/main" val="381776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2F459FD-C69D-4352-8C22-89334AD3C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2" y="652973"/>
            <a:ext cx="5256494" cy="503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A723D0-6C56-4963-A53C-D79955CAD66C}"/>
              </a:ext>
            </a:extLst>
          </p:cNvPr>
          <p:cNvSpPr/>
          <p:nvPr/>
        </p:nvSpPr>
        <p:spPr>
          <a:xfrm>
            <a:off x="5666814" y="2164535"/>
            <a:ext cx="6224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>
                <a:sym typeface="Wingdings" panose="05000000000000000000" pitchFamily="2" charset="2"/>
              </a:rPr>
              <a:t>A. </a:t>
            </a:r>
            <a:r>
              <a:rPr lang="en-US" sz="3200" i="1" dirty="0" err="1">
                <a:sym typeface="Wingdings" panose="05000000000000000000" pitchFamily="2" charset="2"/>
              </a:rPr>
              <a:t>vinelandii</a:t>
            </a:r>
            <a:r>
              <a:rPr lang="en-US" sz="3200" i="1" dirty="0">
                <a:sym typeface="Wingdings" panose="05000000000000000000" pitchFamily="2" charset="2"/>
              </a:rPr>
              <a:t> </a:t>
            </a:r>
            <a:r>
              <a:rPr lang="en-US" sz="3200" dirty="0">
                <a:sym typeface="Wingdings" panose="05000000000000000000" pitchFamily="2" charset="2"/>
              </a:rPr>
              <a:t>needs nitrogenase to grow </a:t>
            </a:r>
            <a:r>
              <a:rPr lang="en-US" sz="3200" b="1" dirty="0" err="1">
                <a:sym typeface="Wingdings" panose="05000000000000000000" pitchFamily="2" charset="2"/>
              </a:rPr>
              <a:t>diazotrophically</a:t>
            </a:r>
            <a:r>
              <a:rPr lang="en-US" sz="3200" b="1" dirty="0">
                <a:sym typeface="Wingdings" panose="05000000000000000000" pitchFamily="2" charset="2"/>
              </a:rPr>
              <a:t> = </a:t>
            </a:r>
            <a:r>
              <a:rPr lang="en-US" sz="3200" dirty="0">
                <a:sym typeface="Wingdings" panose="05000000000000000000" pitchFamily="2" charset="2"/>
              </a:rPr>
              <a:t>growth without available fixed nitrogen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anose="05000000000000000000" pitchFamily="2" charset="2"/>
              </a:rPr>
              <a:t>Therefore, observed growth under diazotrophic conditions reflects nitrogenase activity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A4911-D060-445E-9E01-4A88EACD8B2A}"/>
              </a:ext>
            </a:extLst>
          </p:cNvPr>
          <p:cNvSpPr/>
          <p:nvPr/>
        </p:nvSpPr>
        <p:spPr>
          <a:xfrm>
            <a:off x="5795008" y="5406527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800" dirty="0"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Need a laboratory growth protocol . . . </a:t>
            </a:r>
            <a:endParaRPr lang="en-US" sz="2800" dirty="0"/>
          </a:p>
        </p:txBody>
      </p:sp>
      <p:pic>
        <p:nvPicPr>
          <p:cNvPr id="9" name="Picture 4" descr="Nitrogenase - Wikipedia">
            <a:extLst>
              <a:ext uri="{FF2B5EF4-FFF2-40B4-BE49-F238E27FC236}">
                <a16:creationId xmlns:a16="http://schemas.microsoft.com/office/drawing/2014/main" id="{81105C17-1078-43BB-8AF1-09841F02E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t="8121" r="24873" b="12555"/>
          <a:stretch/>
        </p:blipFill>
        <p:spPr bwMode="auto">
          <a:xfrm rot="5400000">
            <a:off x="7696187" y="-571204"/>
            <a:ext cx="2165449" cy="344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0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1C0B-01B0-4C72-BAB5-FC81B4D11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19" y="4735769"/>
            <a:ext cx="7924606" cy="1907724"/>
          </a:xfrm>
        </p:spPr>
        <p:txBody>
          <a:bodyPr>
            <a:normAutofit/>
          </a:bodyPr>
          <a:lstStyle/>
          <a:p>
            <a:r>
              <a:rPr lang="en-US" sz="2400" dirty="0"/>
              <a:t>Used a plate reader to take optical density measurements to measure changing cell concentration</a:t>
            </a:r>
          </a:p>
          <a:p>
            <a:r>
              <a:rPr lang="en-US" sz="2400" dirty="0"/>
              <a:t>More efficient, more replicable, less manual labor</a:t>
            </a:r>
          </a:p>
          <a:p>
            <a:r>
              <a:rPr lang="en-US" sz="2400" dirty="0"/>
              <a:t>Optimized growth parameters and conditions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B6DDA3-E2AF-402B-B090-EA63FCA6EBC6}"/>
              </a:ext>
            </a:extLst>
          </p:cNvPr>
          <p:cNvSpPr/>
          <p:nvPr/>
        </p:nvSpPr>
        <p:spPr>
          <a:xfrm>
            <a:off x="531334" y="2376421"/>
            <a:ext cx="2186072" cy="10143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Temperature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399399-90BC-41BC-B14A-06C3ED8B6582}"/>
              </a:ext>
            </a:extLst>
          </p:cNvPr>
          <p:cNvSpPr/>
          <p:nvPr/>
        </p:nvSpPr>
        <p:spPr>
          <a:xfrm>
            <a:off x="3912511" y="2122231"/>
            <a:ext cx="1613647" cy="849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Volume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EA2880-6068-40AC-80E1-220D94D11EA2}"/>
              </a:ext>
            </a:extLst>
          </p:cNvPr>
          <p:cNvSpPr/>
          <p:nvPr/>
        </p:nvSpPr>
        <p:spPr>
          <a:xfrm>
            <a:off x="2654928" y="3179757"/>
            <a:ext cx="2064407" cy="1122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Growth time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AC3484-9DB3-43E2-80C3-D2EF55CE7DCE}"/>
              </a:ext>
            </a:extLst>
          </p:cNvPr>
          <p:cNvSpPr/>
          <p:nvPr/>
        </p:nvSpPr>
        <p:spPr>
          <a:xfrm>
            <a:off x="5603159" y="2809811"/>
            <a:ext cx="2239822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Plate reader settings</a:t>
            </a:r>
          </a:p>
        </p:txBody>
      </p:sp>
      <p:pic>
        <p:nvPicPr>
          <p:cNvPr id="5128" name="Picture 8" descr="Tecan - Plate Reader">
            <a:extLst>
              <a:ext uri="{FF2B5EF4-FFF2-40B4-BE49-F238E27FC236}">
                <a16:creationId xmlns:a16="http://schemas.microsoft.com/office/drawing/2014/main" id="{CC1B5B48-F3CA-404C-8261-C9D8FAB53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8241"/>
          <a:stretch/>
        </p:blipFill>
        <p:spPr bwMode="auto">
          <a:xfrm>
            <a:off x="8968387" y="3991058"/>
            <a:ext cx="2680494" cy="27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">
            <a:extLst>
              <a:ext uri="{FF2B5EF4-FFF2-40B4-BE49-F238E27FC236}">
                <a16:creationId xmlns:a16="http://schemas.microsoft.com/office/drawing/2014/main" id="{AB3156F1-77B1-4AE8-B7EC-E60149F3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61" y="203596"/>
            <a:ext cx="2726660" cy="307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B3D3D0-F966-4696-BF74-3773174635BB}"/>
              </a:ext>
            </a:extLst>
          </p:cNvPr>
          <p:cNvSpPr txBox="1"/>
          <p:nvPr/>
        </p:nvSpPr>
        <p:spPr>
          <a:xfrm>
            <a:off x="8726805" y="3412545"/>
            <a:ext cx="324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Carruthers et. al, </a:t>
            </a:r>
            <a:r>
              <a:rPr lang="en-US" sz="1400" i="1" dirty="0"/>
              <a:t>Current Protocols </a:t>
            </a:r>
            <a:r>
              <a:rPr lang="en-US" sz="1400" dirty="0"/>
              <a:t>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DB9DB-9445-4832-9BD1-AC839CE370F9}"/>
              </a:ext>
            </a:extLst>
          </p:cNvPr>
          <p:cNvSpPr txBox="1"/>
          <p:nvPr/>
        </p:nvSpPr>
        <p:spPr>
          <a:xfrm>
            <a:off x="729103" y="1667025"/>
            <a:ext cx="2958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Variables to optimize: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CD8512-5F90-4EAA-9FC1-63D65973503D}"/>
              </a:ext>
            </a:extLst>
          </p:cNvPr>
          <p:cNvSpPr/>
          <p:nvPr/>
        </p:nvSpPr>
        <p:spPr>
          <a:xfrm>
            <a:off x="321324" y="267701"/>
            <a:ext cx="7924607" cy="122404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C2750-C5D9-423D-8774-2D7A58AB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18" y="294627"/>
            <a:ext cx="8087166" cy="11701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sym typeface="Wingdings" panose="05000000000000000000" pitchFamily="2" charset="2"/>
              </a:rPr>
              <a:t>We developed an automated growth protocol for </a:t>
            </a:r>
            <a:r>
              <a:rPr lang="en-US" sz="3600" b="1" i="1" dirty="0">
                <a:solidFill>
                  <a:schemeClr val="bg1"/>
                </a:solidFill>
                <a:sym typeface="Wingdings" panose="05000000000000000000" pitchFamily="2" charset="2"/>
              </a:rPr>
              <a:t>A. </a:t>
            </a:r>
            <a:r>
              <a:rPr lang="en-US" sz="36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vinelandii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3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515B159C-F0E9-457F-BF59-B618A682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27" b="29496"/>
          <a:stretch/>
        </p:blipFill>
        <p:spPr bwMode="auto">
          <a:xfrm>
            <a:off x="1408437" y="2230482"/>
            <a:ext cx="1085833" cy="166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F859-F52F-4C11-B475-7C537B713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37" y="4809826"/>
            <a:ext cx="10014812" cy="1666671"/>
          </a:xfrm>
        </p:spPr>
        <p:txBody>
          <a:bodyPr>
            <a:normAutofit/>
          </a:bodyPr>
          <a:lstStyle/>
          <a:p>
            <a:r>
              <a:rPr lang="en-US" dirty="0"/>
              <a:t>First grow all strains on plates with N-containing media</a:t>
            </a:r>
          </a:p>
          <a:p>
            <a:r>
              <a:rPr lang="en-US" dirty="0"/>
              <a:t>Then inoculate in N-free liquid medium and monitor diazotrophic growth in the plate reader </a:t>
            </a: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08C20975-4601-47E8-A7AA-AF82C460F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r="9749" b="29496"/>
          <a:stretch/>
        </p:blipFill>
        <p:spPr bwMode="auto">
          <a:xfrm>
            <a:off x="2492396" y="2230482"/>
            <a:ext cx="8197682" cy="166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C90C0-4828-4A40-B952-9BFCC4C30838}"/>
              </a:ext>
            </a:extLst>
          </p:cNvPr>
          <p:cNvSpPr/>
          <p:nvPr/>
        </p:nvSpPr>
        <p:spPr>
          <a:xfrm>
            <a:off x="1699985" y="3567773"/>
            <a:ext cx="1028186" cy="48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B4D89F-4135-4E7A-BB21-1B6EB93E8C28}"/>
              </a:ext>
            </a:extLst>
          </p:cNvPr>
          <p:cNvSpPr/>
          <p:nvPr/>
        </p:nvSpPr>
        <p:spPr>
          <a:xfrm>
            <a:off x="6941951" y="3429000"/>
            <a:ext cx="1306437" cy="611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D4DF42-E180-4538-99E2-EACA5B30A028}"/>
              </a:ext>
            </a:extLst>
          </p:cNvPr>
          <p:cNvSpPr/>
          <p:nvPr/>
        </p:nvSpPr>
        <p:spPr>
          <a:xfrm>
            <a:off x="4070959" y="3376652"/>
            <a:ext cx="1213601" cy="611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7F27F-5126-46AA-8D72-AA93A5F4E3FE}"/>
              </a:ext>
            </a:extLst>
          </p:cNvPr>
          <p:cNvSpPr txBox="1"/>
          <p:nvPr/>
        </p:nvSpPr>
        <p:spPr>
          <a:xfrm>
            <a:off x="2719198" y="1770420"/>
            <a:ext cx="130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Contains 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992F70-3ECB-4F93-9411-485A868709AF}"/>
              </a:ext>
            </a:extLst>
          </p:cNvPr>
          <p:cNvSpPr txBox="1"/>
          <p:nvPr/>
        </p:nvSpPr>
        <p:spPr>
          <a:xfrm>
            <a:off x="5723122" y="1703672"/>
            <a:ext cx="98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N-free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6E94D5-EFFE-4F10-8051-148781264FA1}"/>
              </a:ext>
            </a:extLst>
          </p:cNvPr>
          <p:cNvSpPr/>
          <p:nvPr/>
        </p:nvSpPr>
        <p:spPr>
          <a:xfrm>
            <a:off x="346955" y="279777"/>
            <a:ext cx="11498089" cy="93044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60620-E909-44B7-8DF1-21E1C304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298025"/>
            <a:ext cx="11559664" cy="94764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Our overall procedure assesses growth under diazotrophic conditions</a:t>
            </a:r>
          </a:p>
        </p:txBody>
      </p:sp>
    </p:spTree>
    <p:extLst>
      <p:ext uri="{BB962C8B-B14F-4D97-AF65-F5344CB8AC3E}">
        <p14:creationId xmlns:p14="http://schemas.microsoft.com/office/powerpoint/2010/main" val="368363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9A1AD46A-01BD-4A8E-A279-B69C2DE61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86" y="1842269"/>
            <a:ext cx="7435126" cy="44428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D66F9-3949-4D9A-BB04-67AA6C943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1" y="2236084"/>
            <a:ext cx="4348945" cy="3172344"/>
          </a:xfrm>
        </p:spPr>
        <p:txBody>
          <a:bodyPr>
            <a:normAutofit/>
          </a:bodyPr>
          <a:lstStyle/>
          <a:p>
            <a:r>
              <a:rPr lang="en-US" dirty="0"/>
              <a:t>Produce growth curves for computational analysis of growth rate and other parameters </a:t>
            </a:r>
          </a:p>
          <a:p>
            <a:r>
              <a:rPr lang="en-US" dirty="0"/>
              <a:t>Reflects N-fixing efficiency of modified nitrogenases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46237-9F8C-4361-91B5-8469D2192ACA}"/>
              </a:ext>
            </a:extLst>
          </p:cNvPr>
          <p:cNvSpPr txBox="1"/>
          <p:nvPr/>
        </p:nvSpPr>
        <p:spPr>
          <a:xfrm>
            <a:off x="7856220" y="6449732"/>
            <a:ext cx="433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Adapted from </a:t>
            </a:r>
            <a:r>
              <a:rPr lang="en-US" sz="1400" dirty="0"/>
              <a:t>Carruthers et. al, </a:t>
            </a:r>
            <a:r>
              <a:rPr lang="en-US" sz="1400" i="1" dirty="0"/>
              <a:t>Current Protocols </a:t>
            </a:r>
            <a:r>
              <a:rPr lang="en-US" sz="1400" dirty="0"/>
              <a:t>(2021)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987AAA-ADA1-44A7-8037-87DB98DB3698}"/>
              </a:ext>
            </a:extLst>
          </p:cNvPr>
          <p:cNvSpPr/>
          <p:nvPr/>
        </p:nvSpPr>
        <p:spPr>
          <a:xfrm>
            <a:off x="321964" y="194482"/>
            <a:ext cx="11548071" cy="89066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B6BAC-15F8-4FC7-B142-88450EB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54" y="84623"/>
            <a:ext cx="12016636" cy="1110385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chemeClr val="bg1"/>
                </a:solidFill>
              </a:rPr>
              <a:t>A. </a:t>
            </a:r>
            <a:r>
              <a:rPr lang="en-US" sz="3000" b="1" i="1" dirty="0" err="1">
                <a:solidFill>
                  <a:schemeClr val="bg1"/>
                </a:solidFill>
              </a:rPr>
              <a:t>vinelandii</a:t>
            </a:r>
            <a:r>
              <a:rPr lang="en-US" sz="3000" b="1" i="1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can be reliably grown in a plate reader with high replicability</a:t>
            </a:r>
          </a:p>
        </p:txBody>
      </p:sp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EB91F0FD-F36B-4AE0-B505-55B7FD6CE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/>
          <a:stretch/>
        </p:blipFill>
        <p:spPr>
          <a:xfrm>
            <a:off x="4382332" y="1850206"/>
            <a:ext cx="7540280" cy="4463822"/>
          </a:xfrm>
          <a:prstGeom prst="rect">
            <a:avLst/>
          </a:prstGeom>
        </p:spPr>
      </p:pic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95D6E340-65DC-42C1-AA57-357EE0F0D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/>
          <a:stretch/>
        </p:blipFill>
        <p:spPr>
          <a:xfrm>
            <a:off x="4434909" y="1910121"/>
            <a:ext cx="7487703" cy="4442802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907AF8B5-33BB-400F-B2E6-15CBD2C3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41" y="1910121"/>
            <a:ext cx="7461415" cy="44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18802</TotalTime>
  <Words>388</Words>
  <Application>Microsoft Office PowerPoint</Application>
  <PresentationFormat>Widescreen</PresentationFormat>
  <Paragraphs>69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Developing a model system using Azotobacter vinelandii to investigate the evolution of nitrogen fixation</vt:lpstr>
      <vt:lpstr>Astrobiology &amp; The Search for Biosignatures</vt:lpstr>
      <vt:lpstr>PowerPoint Presentation</vt:lpstr>
      <vt:lpstr>PowerPoint Presentation</vt:lpstr>
      <vt:lpstr>A new approach to study ancient life</vt:lpstr>
      <vt:lpstr>PowerPoint Presentation</vt:lpstr>
      <vt:lpstr>We developed an automated growth protocol for A. vinelandii</vt:lpstr>
      <vt:lpstr>Our overall procedure assesses growth under diazotrophic conditions</vt:lpstr>
      <vt:lpstr>A. vinelandii can be reliably grown in a plate reader with high replicability</vt:lpstr>
      <vt:lpstr>PowerPoint Presentation</vt:lpstr>
      <vt:lpstr>Next steps </vt:lpstr>
      <vt:lpstr>Investigations of ancestral nitrogenases can inform our understanding of early Earth and of nitrogen cycling on other extraterrestrial bodies.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model system using Azotobacter vinelandii to investigate the evolution of nitrogen fixation</dc:title>
  <dc:creator>Brooke Carruthers</dc:creator>
  <cp:lastModifiedBy>Brooke Carruthers</cp:lastModifiedBy>
  <cp:revision>109</cp:revision>
  <dcterms:created xsi:type="dcterms:W3CDTF">2021-03-20T16:20:01Z</dcterms:created>
  <dcterms:modified xsi:type="dcterms:W3CDTF">2021-04-02T17:55:52Z</dcterms:modified>
</cp:coreProperties>
</file>